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66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946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65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946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47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4C91363A-5C1D-4596-8F3C-D6A04F81CA23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1947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47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1BC92B0-5E54-42F6-AA5C-19883BD8B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A61415-E87E-4233-A442-A0D758D878A8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E98E9-720D-4621-92BE-AB72CFCE31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34A377-ECCB-4D0F-8D09-47BF21F5AA62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9C102-F926-417D-8ED5-A581FA9465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782008-BB14-491E-989D-2D3394F55ABC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634F06-7046-4D70-A6EA-C2382C97C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3820AF-3B67-45BF-AB8E-4880EF9A0DE3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18273-7CBD-4EB1-A72D-DF081EB31D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8ED751-A4C2-4DFA-9660-D6AA6B867E9E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44B64-6711-42BD-9E89-6A7B4AC67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A5091F-433C-45D5-9614-90CD006206B8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1F417-B83A-4E06-8BE7-80E34F9A5A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9C9402-ACE6-44E3-A94F-FED489A09C8E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8197B-DF37-4BFE-BA88-357C65A8B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C19976-8C94-44F9-A508-90CB765BD85A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6A0A6-FF1B-489C-B815-2DCE88C3CA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3D673F-311A-47DF-B4CF-7E2BF341A446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DA25B5-50FC-4E11-86A1-B8828F1A8A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EDE531-9160-4BA1-8108-AF87C8ECF0C4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A0C9C1-82AA-45D5-A514-2D9B95919E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8437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843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8F2360D-FED8-4CA3-B75C-476666AECDEF}" type="datetimeFigureOut">
              <a:rPr lang="en-US"/>
              <a:pPr/>
              <a:t>3/6/2013</a:t>
            </a:fld>
            <a:endParaRPr lang="en-US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64B5B79-62EF-40F1-A98F-DA124DEBE9B9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 idx="4294967295"/>
          </p:nvPr>
        </p:nvSpPr>
        <p:spPr>
          <a:xfrm>
            <a:off x="457200" y="333375"/>
            <a:ext cx="8229600" cy="1514475"/>
          </a:xfrm>
        </p:spPr>
        <p:txBody>
          <a:bodyPr/>
          <a:lstStyle/>
          <a:p>
            <a:pPr algn="ctr"/>
            <a:r>
              <a:rPr lang="en-AU" b="0"/>
              <a:t>THEORIES OF ACIDS AND BASES</a:t>
            </a:r>
            <a:r>
              <a:rPr lang="en-US" b="0"/>
              <a:t/>
            </a:r>
            <a:br>
              <a:rPr lang="en-US" b="0"/>
            </a:b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412875"/>
            <a:ext cx="8229600" cy="49117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AU" b="1"/>
              <a:t>	</a:t>
            </a:r>
            <a:r>
              <a:rPr lang="en-AU" b="1" u="sng"/>
              <a:t>ARRHENIUS THEORY</a:t>
            </a:r>
            <a:endParaRPr lang="en-US"/>
          </a:p>
          <a:p>
            <a:r>
              <a:rPr lang="en-AU" sz="2800"/>
              <a:t>This Swedish chemist defined an </a:t>
            </a:r>
            <a:r>
              <a:rPr lang="en-AU" sz="2800" b="1" u="sng">
                <a:solidFill>
                  <a:srgbClr val="4BACC6"/>
                </a:solidFill>
              </a:rPr>
              <a:t>ACID</a:t>
            </a:r>
            <a:r>
              <a:rPr lang="en-AU" sz="2800"/>
              <a:t> as a substance, which </a:t>
            </a:r>
            <a:r>
              <a:rPr lang="en-AU" sz="2800" b="1" u="sng">
                <a:solidFill>
                  <a:srgbClr val="4BACC6"/>
                </a:solidFill>
              </a:rPr>
              <a:t>produces hydrogen ions in water</a:t>
            </a:r>
            <a:r>
              <a:rPr lang="en-AU" sz="2800"/>
              <a:t>. The hydrogen ions were produced by the ionisation of an acid in water. </a:t>
            </a:r>
            <a:endParaRPr lang="en-US" sz="2800"/>
          </a:p>
          <a:p>
            <a:r>
              <a:rPr lang="en-AU" sz="2800"/>
              <a:t>Arrhenius defines a </a:t>
            </a:r>
            <a:r>
              <a:rPr lang="en-AU" sz="2800" b="1" u="sng">
                <a:solidFill>
                  <a:srgbClr val="009900"/>
                </a:solidFill>
              </a:rPr>
              <a:t>BASE</a:t>
            </a:r>
            <a:r>
              <a:rPr lang="en-AU" sz="2800">
                <a:solidFill>
                  <a:srgbClr val="6600CC"/>
                </a:solidFill>
              </a:rPr>
              <a:t> </a:t>
            </a:r>
            <a:r>
              <a:rPr lang="en-AU" sz="2800"/>
              <a:t>as a substance, which </a:t>
            </a:r>
            <a:r>
              <a:rPr lang="en-AU" sz="2800" b="1" u="sng">
                <a:solidFill>
                  <a:srgbClr val="009900"/>
                </a:solidFill>
              </a:rPr>
              <a:t>produces hydroxide ions in water</a:t>
            </a:r>
            <a:r>
              <a:rPr lang="en-AU" sz="2800">
                <a:solidFill>
                  <a:srgbClr val="009900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AU" sz="2800" b="1"/>
              <a:t>	HCl </a:t>
            </a:r>
            <a:r>
              <a:rPr lang="en-AU" sz="2800" b="1">
                <a:sym typeface="Wingdings" pitchFamily="2" charset="2"/>
              </a:rPr>
              <a:t></a:t>
            </a:r>
            <a:r>
              <a:rPr lang="en-AU" sz="2800" b="1"/>
              <a:t>  </a:t>
            </a:r>
            <a:r>
              <a:rPr lang="en-AU" sz="2800" b="1">
                <a:solidFill>
                  <a:srgbClr val="4BACC6"/>
                </a:solidFill>
              </a:rPr>
              <a:t>H</a:t>
            </a:r>
            <a:r>
              <a:rPr lang="en-AU" sz="2800" b="1" baseline="30000">
                <a:solidFill>
                  <a:srgbClr val="4BACC6"/>
                </a:solidFill>
              </a:rPr>
              <a:t>+</a:t>
            </a:r>
            <a:r>
              <a:rPr lang="en-AU" sz="2800" b="1"/>
              <a:t> + Cl</a:t>
            </a:r>
            <a:r>
              <a:rPr lang="en-AU" sz="2800" b="1" baseline="30000"/>
              <a:t>-</a:t>
            </a:r>
            <a:endParaRPr lang="en-US" sz="2800"/>
          </a:p>
          <a:p>
            <a:pPr>
              <a:buFont typeface="Wingdings" pitchFamily="2" charset="2"/>
              <a:buNone/>
            </a:pPr>
            <a:r>
              <a:rPr lang="en-AU" sz="2800" b="1"/>
              <a:t>	Ba(OH)</a:t>
            </a:r>
            <a:r>
              <a:rPr lang="en-AU" sz="2800" b="1" baseline="-25000"/>
              <a:t>2</a:t>
            </a:r>
            <a:r>
              <a:rPr lang="en-AU" sz="2800" b="1"/>
              <a:t> </a:t>
            </a:r>
            <a:r>
              <a:rPr lang="en-AU" sz="2800" b="1">
                <a:sym typeface="Wingdings" pitchFamily="2" charset="2"/>
              </a:rPr>
              <a:t></a:t>
            </a:r>
            <a:r>
              <a:rPr lang="en-AU" sz="2800" b="1"/>
              <a:t>  Ba</a:t>
            </a:r>
            <a:r>
              <a:rPr lang="en-AU" sz="2800" b="1" baseline="30000"/>
              <a:t>2+</a:t>
            </a:r>
            <a:r>
              <a:rPr lang="en-AU" sz="2800" b="1"/>
              <a:t>  +  2</a:t>
            </a:r>
            <a:r>
              <a:rPr lang="en-AU" sz="2800" b="1">
                <a:solidFill>
                  <a:srgbClr val="009900"/>
                </a:solidFill>
              </a:rPr>
              <a:t>OH</a:t>
            </a:r>
            <a:r>
              <a:rPr lang="en-AU" sz="2800" b="1" baseline="30000">
                <a:solidFill>
                  <a:srgbClr val="009900"/>
                </a:solidFill>
              </a:rPr>
              <a:t>-</a:t>
            </a:r>
            <a:endParaRPr lang="en-US" sz="2800">
              <a:solidFill>
                <a:srgbClr val="009900"/>
              </a:solidFill>
            </a:endParaRP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1066800" y="844550"/>
            <a:ext cx="7543800" cy="434975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457200" y="1125538"/>
            <a:ext cx="8229600" cy="519906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AU" b="1"/>
              <a:t>	</a:t>
            </a:r>
            <a:r>
              <a:rPr lang="en-AU" b="1" u="sng"/>
              <a:t>BRONSTED-LOWRY THEORY</a:t>
            </a:r>
            <a:endParaRPr lang="en-US" b="1" u="sng"/>
          </a:p>
          <a:p>
            <a:endParaRPr lang="en-US"/>
          </a:p>
          <a:p>
            <a:r>
              <a:rPr lang="en-AU"/>
              <a:t>The Bronsted-Lowry theory defines an </a:t>
            </a:r>
            <a:r>
              <a:rPr lang="en-AU" b="1" u="sng">
                <a:solidFill>
                  <a:srgbClr val="4BACC6"/>
                </a:solidFill>
              </a:rPr>
              <a:t>ACID</a:t>
            </a:r>
            <a:r>
              <a:rPr lang="en-AU"/>
              <a:t> as a substance, which </a:t>
            </a:r>
            <a:r>
              <a:rPr lang="en-AU" b="1" u="sng">
                <a:solidFill>
                  <a:srgbClr val="4BACC6"/>
                </a:solidFill>
              </a:rPr>
              <a:t>donates a proton</a:t>
            </a:r>
            <a:r>
              <a:rPr lang="en-AU">
                <a:solidFill>
                  <a:srgbClr val="4BACC6"/>
                </a:solidFill>
              </a:rPr>
              <a:t> </a:t>
            </a:r>
            <a:r>
              <a:rPr lang="en-AU"/>
              <a:t>(a hydrogen ion) in a reaction. A </a:t>
            </a:r>
            <a:r>
              <a:rPr lang="en-AU" b="1" u="sng">
                <a:solidFill>
                  <a:srgbClr val="009900"/>
                </a:solidFill>
              </a:rPr>
              <a:t>BASE</a:t>
            </a:r>
            <a:r>
              <a:rPr lang="en-AU"/>
              <a:t> is defined as a substance, which </a:t>
            </a:r>
            <a:r>
              <a:rPr lang="en-AU" b="1" u="sng">
                <a:solidFill>
                  <a:srgbClr val="009900"/>
                </a:solidFill>
              </a:rPr>
              <a:t>accepts a proton</a:t>
            </a:r>
            <a:r>
              <a:rPr lang="en-AU">
                <a:solidFill>
                  <a:srgbClr val="8064A2"/>
                </a:solidFill>
              </a:rPr>
              <a:t> </a:t>
            </a:r>
            <a:r>
              <a:rPr lang="en-AU"/>
              <a:t>in a reaction.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844550"/>
            <a:ext cx="7543800" cy="434975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052513"/>
            <a:ext cx="8229600" cy="52720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/>
            </a:r>
            <a:br>
              <a:rPr lang="en-US" sz="2700"/>
            </a:br>
            <a:endParaRPr lang="en-US" sz="270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700" b="1"/>
              <a:t>HCl + H</a:t>
            </a:r>
            <a:r>
              <a:rPr lang="en-AU" sz="2700" b="1" baseline="-25000"/>
              <a:t>2</a:t>
            </a:r>
            <a:r>
              <a:rPr lang="en-AU" sz="2700" b="1"/>
              <a:t>O </a:t>
            </a:r>
            <a:r>
              <a:rPr lang="en-AU" sz="2700" b="1">
                <a:sym typeface="Wingdings" pitchFamily="2" charset="2"/>
              </a:rPr>
              <a:t></a:t>
            </a:r>
            <a:r>
              <a:rPr lang="en-AU" sz="2700" b="1"/>
              <a:t>  H</a:t>
            </a:r>
            <a:r>
              <a:rPr lang="en-AU" sz="2700" b="1" baseline="-25000"/>
              <a:t>3</a:t>
            </a:r>
            <a:r>
              <a:rPr lang="en-AU" sz="2700" b="1"/>
              <a:t>O</a:t>
            </a:r>
            <a:r>
              <a:rPr lang="en-AU" sz="2700" b="1" baseline="30000"/>
              <a:t>+</a:t>
            </a:r>
            <a:r>
              <a:rPr lang="en-AU" sz="2700" b="1"/>
              <a:t> + Cl</a:t>
            </a:r>
            <a:r>
              <a:rPr lang="en-AU" sz="2700" b="1" baseline="30000"/>
              <a:t>-</a:t>
            </a:r>
            <a:r>
              <a:rPr lang="en-US" sz="27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700"/>
              <a:t/>
            </a:r>
            <a:br>
              <a:rPr lang="en-US" sz="2700"/>
            </a:br>
            <a:r>
              <a:rPr lang="en-AU" sz="2700" b="1"/>
              <a:t>The HCl donates a proton and is therefore acting as an </a:t>
            </a:r>
            <a:r>
              <a:rPr lang="en-AU" sz="2700" b="1">
                <a:solidFill>
                  <a:srgbClr val="4BACC6"/>
                </a:solidFill>
              </a:rPr>
              <a:t>ACID</a:t>
            </a:r>
            <a:r>
              <a:rPr lang="en-AU" sz="2700" b="1"/>
              <a:t>. The H</a:t>
            </a:r>
            <a:r>
              <a:rPr lang="en-AU" sz="2700" b="1" baseline="-25000"/>
              <a:t>2</a:t>
            </a:r>
            <a:r>
              <a:rPr lang="en-AU" sz="2700" b="1"/>
              <a:t>O accepts a proton and is therefore acting as a </a:t>
            </a:r>
            <a:r>
              <a:rPr lang="en-AU" sz="2700" b="1">
                <a:solidFill>
                  <a:srgbClr val="009900"/>
                </a:solidFill>
              </a:rPr>
              <a:t>BASE</a:t>
            </a:r>
            <a:r>
              <a:rPr lang="en-AU" sz="2700" b="1"/>
              <a:t>.</a:t>
            </a:r>
            <a:endParaRPr lang="en-US" sz="2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700" b="1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700" b="1"/>
              <a:t>NH</a:t>
            </a:r>
            <a:r>
              <a:rPr lang="en-AU" sz="2700" b="1" baseline="-25000"/>
              <a:t>3</a:t>
            </a:r>
            <a:r>
              <a:rPr lang="en-AU" sz="2700" b="1"/>
              <a:t> + H</a:t>
            </a:r>
            <a:r>
              <a:rPr lang="en-AU" sz="2700" b="1" baseline="-25000"/>
              <a:t>2</a:t>
            </a:r>
            <a:r>
              <a:rPr lang="en-AU" sz="2700" b="1"/>
              <a:t>O  </a:t>
            </a:r>
            <a:r>
              <a:rPr lang="en-AU" sz="2700" b="1">
                <a:sym typeface="Wingdings 3" pitchFamily="18" charset="2"/>
              </a:rPr>
              <a:t></a:t>
            </a:r>
            <a:r>
              <a:rPr lang="en-AU" sz="2700" b="1"/>
              <a:t> NH</a:t>
            </a:r>
            <a:r>
              <a:rPr lang="en-AU" sz="2700" b="1" baseline="-25000"/>
              <a:t>4</a:t>
            </a:r>
            <a:r>
              <a:rPr lang="en-AU" sz="2700" b="1" baseline="30000"/>
              <a:t>+</a:t>
            </a:r>
            <a:r>
              <a:rPr lang="en-AU" sz="2700" b="1"/>
              <a:t>  +  OH</a:t>
            </a:r>
            <a:r>
              <a:rPr lang="en-AU" sz="2700" b="1" baseline="30000"/>
              <a:t>-</a:t>
            </a:r>
            <a:endParaRPr lang="en-US" sz="27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AU" sz="2700" b="1"/>
              <a:t> </a:t>
            </a:r>
            <a:endParaRPr lang="en-US" sz="27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AU" sz="2700" b="1"/>
              <a:t>	The NH</a:t>
            </a:r>
            <a:r>
              <a:rPr lang="en-AU" sz="2700" b="1" baseline="-25000"/>
              <a:t>3</a:t>
            </a:r>
            <a:r>
              <a:rPr lang="en-AU" sz="2700" b="1"/>
              <a:t> accepts a proton and is therefore acting as a </a:t>
            </a:r>
            <a:r>
              <a:rPr lang="en-AU" sz="2700" b="1">
                <a:solidFill>
                  <a:srgbClr val="009900"/>
                </a:solidFill>
              </a:rPr>
              <a:t>BASE</a:t>
            </a:r>
            <a:r>
              <a:rPr lang="en-AU" sz="2700" b="1"/>
              <a:t>. The H</a:t>
            </a:r>
            <a:r>
              <a:rPr lang="en-AU" sz="2700" b="1" baseline="-25000"/>
              <a:t>2</a:t>
            </a:r>
            <a:r>
              <a:rPr lang="en-AU" sz="2700" b="1"/>
              <a:t>O donates a proton and is therefore acting as an </a:t>
            </a:r>
            <a:r>
              <a:rPr lang="en-AU" sz="2700" b="1">
                <a:solidFill>
                  <a:srgbClr val="4BACC6"/>
                </a:solidFill>
              </a:rPr>
              <a:t>ACID</a:t>
            </a:r>
            <a:r>
              <a:rPr lang="en-AU" sz="2700" b="1"/>
              <a:t>. </a:t>
            </a:r>
            <a:endParaRPr lang="en-US" sz="2700"/>
          </a:p>
          <a:p>
            <a:pPr>
              <a:lnSpc>
                <a:spcPct val="80000"/>
              </a:lnSpc>
            </a:pPr>
            <a:endParaRPr lang="en-US" sz="270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2268538" y="1700213"/>
            <a:ext cx="936625" cy="576262"/>
          </a:xfrm>
          <a:prstGeom prst="ellipse">
            <a:avLst/>
          </a:prstGeom>
          <a:noFill/>
          <a:ln w="57150" algn="ctr">
            <a:solidFill>
              <a:srgbClr val="4BACC6"/>
            </a:solidFill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2843213" y="1268413"/>
            <a:ext cx="3457575" cy="504825"/>
          </a:xfrm>
          <a:custGeom>
            <a:avLst/>
            <a:gdLst>
              <a:gd name="T0" fmla="*/ 0 w 2770632"/>
              <a:gd name="T1" fmla="*/ 408184 h 528828"/>
              <a:gd name="T2" fmla="*/ 1279189 w 2770632"/>
              <a:gd name="T3" fmla="*/ 15979 h 528828"/>
              <a:gd name="T4" fmla="*/ 2748896 w 2770632"/>
              <a:gd name="T5" fmla="*/ 504056 h 528828"/>
              <a:gd name="T6" fmla="*/ 2748896 w 2770632"/>
              <a:gd name="T7" fmla="*/ 504056 h 5288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70632" h="528828">
                <a:moveTo>
                  <a:pt x="0" y="428244"/>
                </a:moveTo>
                <a:cubicBezTo>
                  <a:pt x="413766" y="214122"/>
                  <a:pt x="827532" y="0"/>
                  <a:pt x="1289304" y="16764"/>
                </a:cubicBezTo>
                <a:cubicBezTo>
                  <a:pt x="1751076" y="33528"/>
                  <a:pt x="2770632" y="528828"/>
                  <a:pt x="2770632" y="528828"/>
                </a:cubicBezTo>
              </a:path>
            </a:pathLst>
          </a:custGeom>
          <a:noFill/>
          <a:ln w="57150" cap="flat" cmpd="sng" algn="ctr">
            <a:solidFill>
              <a:srgbClr val="4BACC6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083300" y="1700213"/>
            <a:ext cx="720725" cy="504825"/>
          </a:xfrm>
          <a:prstGeom prst="ellipse">
            <a:avLst/>
          </a:prstGeom>
          <a:noFill/>
          <a:ln w="57150" algn="ctr">
            <a:solidFill>
              <a:srgbClr val="4BACC6"/>
            </a:solidFill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492500" y="1628775"/>
            <a:ext cx="935038" cy="647700"/>
          </a:xfrm>
          <a:prstGeom prst="ellipse">
            <a:avLst/>
          </a:prstGeom>
          <a:noFill/>
          <a:ln w="5715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716463" y="1700213"/>
            <a:ext cx="1008062" cy="576262"/>
          </a:xfrm>
          <a:prstGeom prst="ellipse">
            <a:avLst/>
          </a:prstGeom>
          <a:noFill/>
          <a:ln w="5715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032250" y="2286000"/>
            <a:ext cx="1235075" cy="247650"/>
          </a:xfrm>
          <a:custGeom>
            <a:avLst/>
            <a:gdLst>
              <a:gd name="T0" fmla="*/ 0 w 1234440"/>
              <a:gd name="T1" fmla="*/ 0 h 246888"/>
              <a:gd name="T2" fmla="*/ 585216 w 1234440"/>
              <a:gd name="T3" fmla="*/ 246888 h 246888"/>
              <a:gd name="T4" fmla="*/ 1234440 w 1234440"/>
              <a:gd name="T5" fmla="*/ 0 h 246888"/>
              <a:gd name="T6" fmla="*/ 1234440 w 1234440"/>
              <a:gd name="T7" fmla="*/ 0 h 2468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34440" h="246888">
                <a:moveTo>
                  <a:pt x="0" y="0"/>
                </a:moveTo>
                <a:cubicBezTo>
                  <a:pt x="189738" y="123444"/>
                  <a:pt x="379476" y="246888"/>
                  <a:pt x="585216" y="246888"/>
                </a:cubicBezTo>
                <a:cubicBezTo>
                  <a:pt x="790956" y="246888"/>
                  <a:pt x="1234440" y="0"/>
                  <a:pt x="1234440" y="0"/>
                </a:cubicBezTo>
              </a:path>
            </a:pathLst>
          </a:custGeom>
          <a:noFill/>
          <a:ln w="57150" cap="flat" cmpd="sng" algn="ctr">
            <a:solidFill>
              <a:srgbClr val="0099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3348038" y="3860800"/>
            <a:ext cx="936625" cy="647700"/>
          </a:xfrm>
          <a:prstGeom prst="ellipse">
            <a:avLst/>
          </a:prstGeom>
          <a:noFill/>
          <a:ln w="57150" algn="ctr">
            <a:solidFill>
              <a:srgbClr val="4BACC6"/>
            </a:solidFill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6156325" y="3860800"/>
            <a:ext cx="863600" cy="647700"/>
          </a:xfrm>
          <a:prstGeom prst="ellipse">
            <a:avLst/>
          </a:prstGeom>
          <a:noFill/>
          <a:ln w="57150" algn="ctr">
            <a:solidFill>
              <a:srgbClr val="4BACC6"/>
            </a:solidFill>
            <a:round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2195513" y="3860800"/>
            <a:ext cx="792162" cy="792163"/>
          </a:xfrm>
          <a:prstGeom prst="ellipse">
            <a:avLst/>
          </a:prstGeom>
          <a:noFill/>
          <a:ln w="5715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4643438" y="3860800"/>
            <a:ext cx="1008062" cy="647700"/>
          </a:xfrm>
          <a:prstGeom prst="ellipse">
            <a:avLst/>
          </a:prstGeom>
          <a:noFill/>
          <a:ln w="5715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2771775" y="3644900"/>
            <a:ext cx="2130425" cy="241300"/>
          </a:xfrm>
          <a:custGeom>
            <a:avLst/>
            <a:gdLst>
              <a:gd name="T0" fmla="*/ 0 w 2130552"/>
              <a:gd name="T1" fmla="*/ 579120 h 597408"/>
              <a:gd name="T2" fmla="*/ 1234440 w 2130552"/>
              <a:gd name="T3" fmla="*/ 3048 h 597408"/>
              <a:gd name="T4" fmla="*/ 2130552 w 2130552"/>
              <a:gd name="T5" fmla="*/ 597408 h 5974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30552" h="597408">
                <a:moveTo>
                  <a:pt x="0" y="579120"/>
                </a:moveTo>
                <a:cubicBezTo>
                  <a:pt x="439674" y="289560"/>
                  <a:pt x="879348" y="0"/>
                  <a:pt x="1234440" y="3048"/>
                </a:cubicBezTo>
                <a:cubicBezTo>
                  <a:pt x="1589532" y="6096"/>
                  <a:pt x="1860042" y="301752"/>
                  <a:pt x="2130552" y="597408"/>
                </a:cubicBezTo>
              </a:path>
            </a:pathLst>
          </a:custGeom>
          <a:noFill/>
          <a:ln w="57150" cap="flat" cmpd="sng" algn="ctr">
            <a:solidFill>
              <a:srgbClr val="0099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3986213" y="4467225"/>
            <a:ext cx="2314575" cy="330200"/>
          </a:xfrm>
          <a:custGeom>
            <a:avLst/>
            <a:gdLst>
              <a:gd name="T0" fmla="*/ 0 w 2313432"/>
              <a:gd name="T1" fmla="*/ 0 h 329184"/>
              <a:gd name="T2" fmla="*/ 1216152 w 2313432"/>
              <a:gd name="T3" fmla="*/ 329184 h 329184"/>
              <a:gd name="T4" fmla="*/ 2313432 w 2313432"/>
              <a:gd name="T5" fmla="*/ 0 h 32918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13432" h="329184">
                <a:moveTo>
                  <a:pt x="0" y="0"/>
                </a:moveTo>
                <a:cubicBezTo>
                  <a:pt x="415290" y="164592"/>
                  <a:pt x="830580" y="329184"/>
                  <a:pt x="1216152" y="329184"/>
                </a:cubicBezTo>
                <a:cubicBezTo>
                  <a:pt x="1601724" y="329184"/>
                  <a:pt x="1957578" y="164592"/>
                  <a:pt x="2313432" y="0"/>
                </a:cubicBezTo>
              </a:path>
            </a:pathLst>
          </a:custGeom>
          <a:noFill/>
          <a:ln w="57150" cap="flat" cmpd="sng" algn="ctr">
            <a:solidFill>
              <a:srgbClr val="4BACC6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304800"/>
            <a:ext cx="7543800" cy="163513"/>
          </a:xfrm>
        </p:spPr>
        <p:txBody>
          <a:bodyPr>
            <a:normAutofit/>
          </a:bodyPr>
          <a:lstStyle/>
          <a:p>
            <a:endParaRPr lang="en-US" sz="4000"/>
          </a:p>
        </p:txBody>
      </p:sp>
      <p:sp>
        <p:nvSpPr>
          <p:cNvPr id="16386" name="Content Placeholder 2"/>
          <p:cNvSpPr>
            <a:spLocks noGrp="1"/>
          </p:cNvSpPr>
          <p:nvPr>
            <p:ph idx="4294967295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AU" b="1"/>
          </a:p>
          <a:p>
            <a:pPr algn="ctr">
              <a:buFont typeface="Wingdings" pitchFamily="2" charset="2"/>
              <a:buNone/>
            </a:pPr>
            <a:r>
              <a:rPr lang="en-AU" b="1"/>
              <a:t>HCl + H</a:t>
            </a:r>
            <a:r>
              <a:rPr lang="en-AU" b="1" baseline="-25000"/>
              <a:t>2</a:t>
            </a:r>
            <a:r>
              <a:rPr lang="en-AU" b="1"/>
              <a:t>O </a:t>
            </a:r>
            <a:r>
              <a:rPr lang="en-AU" b="1">
                <a:sym typeface="Wingdings" pitchFamily="2" charset="2"/>
              </a:rPr>
              <a:t></a:t>
            </a:r>
            <a:r>
              <a:rPr lang="en-AU" b="1"/>
              <a:t>  H</a:t>
            </a:r>
            <a:r>
              <a:rPr lang="en-AU" b="1" baseline="-25000"/>
              <a:t>3</a:t>
            </a:r>
            <a:r>
              <a:rPr lang="en-AU" b="1"/>
              <a:t>O</a:t>
            </a:r>
            <a:r>
              <a:rPr lang="en-AU" b="1" baseline="30000"/>
              <a:t>+</a:t>
            </a:r>
            <a:r>
              <a:rPr lang="en-AU" b="1"/>
              <a:t> + Cl</a:t>
            </a:r>
            <a:r>
              <a:rPr lang="en-AU" b="1" baseline="30000"/>
              <a:t>-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If we look at the reverse reaction the Cl</a:t>
            </a:r>
            <a:r>
              <a:rPr lang="en-US" baseline="30000"/>
              <a:t>-</a:t>
            </a:r>
            <a:r>
              <a:rPr lang="en-US"/>
              <a:t> is acting as a base. It is called the conjugate base.</a:t>
            </a:r>
          </a:p>
          <a:p>
            <a:r>
              <a:rPr lang="en-US"/>
              <a:t>The H</a:t>
            </a:r>
            <a:r>
              <a:rPr lang="en-US" baseline="-25000"/>
              <a:t>3</a:t>
            </a:r>
            <a:r>
              <a:rPr lang="en-US"/>
              <a:t>O</a:t>
            </a:r>
            <a:r>
              <a:rPr lang="en-US" baseline="30000"/>
              <a:t>+</a:t>
            </a:r>
            <a:r>
              <a:rPr lang="en-US"/>
              <a:t> is acting as an acid in the reverse reaction. It is called the conjugate acid.</a:t>
            </a:r>
          </a:p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55776" y="1722294"/>
            <a:ext cx="595339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acid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80112" y="1700808"/>
            <a:ext cx="138742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Conjugate base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44613" y="908720"/>
            <a:ext cx="595339" cy="33855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base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99992" y="764704"/>
            <a:ext cx="1387427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Conjugate acid</a:t>
            </a:r>
            <a:endParaRPr lang="en-US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563938" y="836613"/>
            <a:ext cx="576262" cy="504825"/>
          </a:xfrm>
          <a:prstGeom prst="ellipse">
            <a:avLst/>
          </a:prstGeom>
          <a:noFill/>
          <a:ln w="3810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643438" y="692150"/>
            <a:ext cx="1152525" cy="649288"/>
          </a:xfrm>
          <a:prstGeom prst="ellipse">
            <a:avLst/>
          </a:prstGeom>
          <a:noFill/>
          <a:ln w="38100" algn="ctr">
            <a:solidFill>
              <a:srgbClr val="009900"/>
            </a:solidFill>
            <a:round/>
            <a:headEnd/>
            <a:tailEnd/>
          </a:ln>
        </p:spPr>
        <p:txBody>
          <a:bodyPr anchor="ctr"/>
          <a:lstStyle/>
          <a:p>
            <a:pPr algn="ctr" eaLnBrk="1" hangingPunct="1"/>
            <a:endParaRPr lang="en-US">
              <a:solidFill>
                <a:srgbClr val="009900"/>
              </a:solidFill>
              <a:latin typeface="Calibri" pitchFamily="34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830638" y="222250"/>
            <a:ext cx="1354137" cy="619125"/>
          </a:xfrm>
          <a:custGeom>
            <a:avLst/>
            <a:gdLst>
              <a:gd name="T0" fmla="*/ 0 w 1353312"/>
              <a:gd name="T1" fmla="*/ 618744 h 618744"/>
              <a:gd name="T2" fmla="*/ 585216 w 1353312"/>
              <a:gd name="T3" fmla="*/ 24384 h 618744"/>
              <a:gd name="T4" fmla="*/ 1353312 w 1353312"/>
              <a:gd name="T5" fmla="*/ 472440 h 618744"/>
              <a:gd name="T6" fmla="*/ 1353312 w 1353312"/>
              <a:gd name="T7" fmla="*/ 472440 h 6187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353312" h="618744">
                <a:moveTo>
                  <a:pt x="0" y="618744"/>
                </a:moveTo>
                <a:cubicBezTo>
                  <a:pt x="179832" y="333756"/>
                  <a:pt x="359664" y="48768"/>
                  <a:pt x="585216" y="24384"/>
                </a:cubicBezTo>
                <a:cubicBezTo>
                  <a:pt x="810768" y="0"/>
                  <a:pt x="1353312" y="472440"/>
                  <a:pt x="1353312" y="472440"/>
                </a:cubicBezTo>
              </a:path>
            </a:pathLst>
          </a:custGeom>
          <a:noFill/>
          <a:ln w="38100" cap="flat" cmpd="sng" algn="ctr">
            <a:solidFill>
              <a:srgbClr val="00990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484438" y="1700213"/>
            <a:ext cx="719137" cy="433387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724525" y="1628775"/>
            <a:ext cx="1150938" cy="7207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898775" y="2130425"/>
            <a:ext cx="3017838" cy="295275"/>
          </a:xfrm>
          <a:custGeom>
            <a:avLst/>
            <a:gdLst>
              <a:gd name="connsiteX0" fmla="*/ 0 w 3017520"/>
              <a:gd name="connsiteY0" fmla="*/ 0 h 295656"/>
              <a:gd name="connsiteX1" fmla="*/ 1673352 w 3017520"/>
              <a:gd name="connsiteY1" fmla="*/ 274320 h 295656"/>
              <a:gd name="connsiteX2" fmla="*/ 3017520 w 3017520"/>
              <a:gd name="connsiteY2" fmla="*/ 128016 h 295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17520" h="295656">
                <a:moveTo>
                  <a:pt x="0" y="0"/>
                </a:moveTo>
                <a:cubicBezTo>
                  <a:pt x="585216" y="126492"/>
                  <a:pt x="1170432" y="252984"/>
                  <a:pt x="1673352" y="274320"/>
                </a:cubicBezTo>
                <a:cubicBezTo>
                  <a:pt x="2176272" y="295656"/>
                  <a:pt x="2596896" y="211836"/>
                  <a:pt x="3017520" y="128016"/>
                </a:cubicBezTo>
              </a:path>
            </a:pathLst>
          </a:cu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B46E79470A7540824865163864C500" ma:contentTypeVersion="0" ma:contentTypeDescription="Create a new document." ma:contentTypeScope="" ma:versionID="ea047e2ace92ca9306aadea1cbb996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AD3C65-1F08-4B40-B92B-D7ACBA8AED60}"/>
</file>

<file path=customXml/itemProps2.xml><?xml version="1.0" encoding="utf-8"?>
<ds:datastoreItem xmlns:ds="http://schemas.openxmlformats.org/officeDocument/2006/customXml" ds:itemID="{B1FB4212-237D-4BDF-B69C-0C967A96188B}"/>
</file>

<file path=customXml/itemProps3.xml><?xml version="1.0" encoding="utf-8"?>
<ds:datastoreItem xmlns:ds="http://schemas.openxmlformats.org/officeDocument/2006/customXml" ds:itemID="{2EFF3771-B02B-4558-9C8B-F589B1ED7D9D}"/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60</TotalTime>
  <Words>186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Arial</vt:lpstr>
      <vt:lpstr>Tahoma</vt:lpstr>
      <vt:lpstr>Times New Roman</vt:lpstr>
      <vt:lpstr>Wingdings</vt:lpstr>
      <vt:lpstr>Wingdings 3</vt:lpstr>
      <vt:lpstr>Shimmer</vt:lpstr>
      <vt:lpstr>THEORIES OF ACIDS AND BASES 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ACIDS AND BASES </dc:title>
  <dc:creator>Ann Marie D'Agostino</dc:creator>
  <cp:lastModifiedBy>St Mary's Anglican Girls' School</cp:lastModifiedBy>
  <cp:revision>7</cp:revision>
  <dcterms:created xsi:type="dcterms:W3CDTF">2013-03-05T12:28:44Z</dcterms:created>
  <dcterms:modified xsi:type="dcterms:W3CDTF">2013-03-06T03:22:28Z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0x0101005BB46E79470A7540824865163864C500</vt:lpwstr>
  </property>
</Properties>
</file>